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7"/>
  </p:notesMasterIdLst>
  <p:sldIdLst>
    <p:sldId id="256" r:id="rId2"/>
    <p:sldId id="257" r:id="rId3"/>
    <p:sldId id="260" r:id="rId4"/>
    <p:sldId id="261" r:id="rId5"/>
    <p:sldId id="262" r:id="rId6"/>
    <p:sldId id="263" r:id="rId7"/>
    <p:sldId id="299" r:id="rId8"/>
    <p:sldId id="269" r:id="rId9"/>
    <p:sldId id="264" r:id="rId10"/>
    <p:sldId id="267" r:id="rId11"/>
    <p:sldId id="288" r:id="rId12"/>
    <p:sldId id="290" r:id="rId13"/>
    <p:sldId id="265" r:id="rId14"/>
    <p:sldId id="268" r:id="rId15"/>
    <p:sldId id="298" r:id="rId16"/>
    <p:sldId id="287" r:id="rId17"/>
    <p:sldId id="300" r:id="rId18"/>
    <p:sldId id="291" r:id="rId19"/>
    <p:sldId id="292" r:id="rId20"/>
    <p:sldId id="301" r:id="rId21"/>
    <p:sldId id="273" r:id="rId22"/>
    <p:sldId id="274" r:id="rId23"/>
    <p:sldId id="297" r:id="rId24"/>
    <p:sldId id="285" r:id="rId25"/>
    <p:sldId id="259" r:id="rId26"/>
    <p:sldId id="296" r:id="rId27"/>
    <p:sldId id="286" r:id="rId28"/>
    <p:sldId id="275" r:id="rId29"/>
    <p:sldId id="278" r:id="rId30"/>
    <p:sldId id="294" r:id="rId31"/>
    <p:sldId id="295" r:id="rId32"/>
    <p:sldId id="279" r:id="rId33"/>
    <p:sldId id="277" r:id="rId34"/>
    <p:sldId id="280" r:id="rId35"/>
    <p:sldId id="283" r:id="rId3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6"/>
    <p:restoredTop sz="94558"/>
  </p:normalViewPr>
  <p:slideViewPr>
    <p:cSldViewPr snapToGrid="0" snapToObjects="1">
      <p:cViewPr varScale="1">
        <p:scale>
          <a:sx n="214" d="100"/>
          <a:sy n="214" d="100"/>
        </p:scale>
        <p:origin x="41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notesMaster" Target="notesMasters/notesMaster1.xml"/><Relationship Id="rId38" Type="http://schemas.openxmlformats.org/officeDocument/2006/relationships/presProps" Target="presProps.xml"/><Relationship Id="rId39" Type="http://schemas.openxmlformats.org/officeDocument/2006/relationships/viewProps" Target="viewProps.xml"/><Relationship Id="rId40" Type="http://schemas.openxmlformats.org/officeDocument/2006/relationships/theme" Target="theme/theme1.xml"/><Relationship Id="rId4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989079-A5D6-204B-AD8E-D40570F08299}" type="datetimeFigureOut">
              <a:rPr lang="en-US" smtClean="0"/>
              <a:t>3/18/16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62A1BF-3CBA-2644-B90A-82FFF1EF41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0230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Specific example where immutability</a:t>
            </a:r>
            <a:r>
              <a:rPr lang="en-US" baseline="0" dirty="0" smtClean="0"/>
              <a:t> would have helped an AO project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2A1BF-3CBA-2644-B90A-82FFF1EF411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5404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2A1BF-3CBA-2644-B90A-82FFF1EF411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5273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 </a:t>
            </a:r>
            <a:r>
              <a:rPr lang="en-US" dirty="0" err="1" smtClean="0"/>
              <a:t>Proc</a:t>
            </a:r>
            <a:r>
              <a:rPr lang="en-US" dirty="0" smtClean="0"/>
              <a:t> is the closest</a:t>
            </a:r>
            <a:r>
              <a:rPr lang="en-US" baseline="0" dirty="0" smtClean="0"/>
              <a:t> thing ruby has to a function</a:t>
            </a:r>
            <a:endParaRPr lang="en-US" dirty="0" smtClean="0"/>
          </a:p>
          <a:p>
            <a:r>
              <a:rPr lang="en-US" dirty="0" smtClean="0"/>
              <a:t>You might know</a:t>
            </a:r>
            <a:r>
              <a:rPr lang="en-US" baseline="0" dirty="0" smtClean="0"/>
              <a:t> about &amp;:mul2, you can apply </a:t>
            </a:r>
            <a:r>
              <a:rPr lang="en-US" baseline="0" dirty="0" err="1" smtClean="0"/>
              <a:t>to_proc</a:t>
            </a:r>
            <a:r>
              <a:rPr lang="en-US" baseline="0" dirty="0" smtClean="0"/>
              <a:t> to a method object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2A1BF-3CBA-2644-B90A-82FFF1EF411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2324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2A1BF-3CBA-2644-B90A-82FFF1EF411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7466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Illegible to call </a:t>
            </a:r>
            <a:r>
              <a:rPr lang="en-US" dirty="0" err="1" smtClean="0"/>
              <a:t>func</a:t>
            </a:r>
            <a:r>
              <a:rPr lang="en-US" dirty="0" smtClean="0"/>
              <a:t>(</a:t>
            </a:r>
            <a:r>
              <a:rPr lang="en-US" dirty="0" err="1" smtClean="0"/>
              <a:t>func</a:t>
            </a:r>
            <a:r>
              <a:rPr lang="en-US" dirty="0" smtClean="0"/>
              <a:t>(</a:t>
            </a:r>
            <a:r>
              <a:rPr lang="en-US" dirty="0" err="1" smtClean="0"/>
              <a:t>func</a:t>
            </a:r>
            <a:r>
              <a:rPr lang="en-US" dirty="0" smtClean="0"/>
              <a:t>(x))), ugly to assign</a:t>
            </a:r>
            <a:r>
              <a:rPr lang="en-US" baseline="0" dirty="0" smtClean="0"/>
              <a:t> each </a:t>
            </a:r>
            <a:r>
              <a:rPr lang="en-US" baseline="0" dirty="0" smtClean="0"/>
              <a:t>step</a:t>
            </a:r>
          </a:p>
          <a:p>
            <a:r>
              <a:rPr lang="en-US" baseline="0" dirty="0" smtClean="0"/>
              <a:t>Backward composition is more legible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2A1BF-3CBA-2644-B90A-82FFF1EF411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9072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You could use this structure to build up an</a:t>
            </a:r>
            <a:r>
              <a:rPr lang="en-US" baseline="0" dirty="0" smtClean="0"/>
              <a:t> implementation of </a:t>
            </a:r>
            <a:r>
              <a:rPr lang="en-US" baseline="0" dirty="0" err="1" smtClean="0"/>
              <a:t>Pythag</a:t>
            </a:r>
            <a:r>
              <a:rPr lang="en-US" baseline="0" dirty="0" smtClean="0"/>
              <a:t> that has Add, </a:t>
            </a:r>
            <a:r>
              <a:rPr lang="en-US" baseline="0" dirty="0" err="1" smtClean="0"/>
              <a:t>Mult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Sqrt</a:t>
            </a:r>
            <a:r>
              <a:rPr lang="en-US" baseline="0" dirty="0" smtClean="0"/>
              <a:t>, etc., but that is a TON of boilerplate when you just want a few functions.  Let’s try it with delegates: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2A1BF-3CBA-2644-B90A-82FFF1EF411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807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Use same field names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2A1BF-3CBA-2644-B90A-82FFF1EF411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8043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2" name="Freeform 11"/>
          <p:cNvSpPr/>
          <p:nvPr/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reeform 13"/>
          <p:cNvSpPr/>
          <p:nvPr/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 25"/>
          <p:cNvSpPr/>
          <p:nvPr/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14"/>
          <p:cNvSpPr/>
          <p:nvPr/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891201" y="662656"/>
            <a:ext cx="9755187" cy="2766528"/>
          </a:xfrm>
        </p:spPr>
        <p:txBody>
          <a:bodyPr anchor="b">
            <a:normAutofit/>
          </a:bodyPr>
          <a:lstStyle>
            <a:lvl1pPr algn="r">
              <a:defRPr sz="8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420000">
            <a:off x="983062" y="3505209"/>
            <a:ext cx="9755187" cy="550333"/>
          </a:xfrm>
        </p:spPr>
        <p:txBody>
          <a:bodyPr anchor="t">
            <a:noAutofit/>
          </a:bodyPr>
          <a:lstStyle>
            <a:lvl1pPr marL="0" indent="0" algn="r">
              <a:buNone/>
              <a:defRPr sz="2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21420000">
            <a:off x="4948541" y="4578463"/>
            <a:ext cx="6143653" cy="1163112"/>
          </a:xfrm>
        </p:spPr>
        <p:txBody>
          <a:bodyPr/>
          <a:lstStyle>
            <a:lvl1pPr algn="ctr">
              <a:defRPr sz="54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F7AFFB9B-9FB8-469E-96F9-4D32314110B6}" type="datetimeFigureOut">
              <a:rPr lang="en-US" dirty="0"/>
              <a:t>3/18/16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21420000">
            <a:off x="-5560" y="4883024"/>
            <a:ext cx="4047239" cy="1195538"/>
          </a:xfrm>
        </p:spPr>
        <p:txBody>
          <a:bodyPr vert="horz" lIns="91440" tIns="45720" rIns="91440" bIns="45720" rtlCol="0" anchor="ctr"/>
          <a:lstStyle>
            <a:lvl1pPr algn="r">
              <a:defRPr lang="en-US" sz="5400" dirty="0"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21420000">
            <a:off x="9851758" y="3832648"/>
            <a:ext cx="907186" cy="49847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5" name="5-Point Star 24"/>
          <p:cNvSpPr/>
          <p:nvPr/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06333"/>
            <a:ext cx="10394708" cy="58884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801" y="685799"/>
            <a:ext cx="10392513" cy="319490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80" y="4702923"/>
            <a:ext cx="10394728" cy="682472"/>
          </a:xfrm>
        </p:spPr>
        <p:txBody>
          <a:bodyPr anchor="t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D2AC3-6A0B-4169-B1EA-E3AE8B351BDD}" type="datetimeFigureOut">
              <a:rPr lang="en-US" dirty="0"/>
              <a:t>3/18/16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902" cy="3194903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79" y="4106333"/>
            <a:ext cx="10394729" cy="127360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B9363-8B87-41B7-9F8E-64519CBB8F34}" type="datetimeFigureOut">
              <a:rPr lang="en-US" dirty="0"/>
              <a:t>3/18/16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1732" y="685800"/>
            <a:ext cx="9525020" cy="2916704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550264" y="3610032"/>
            <a:ext cx="8667956" cy="377768"/>
          </a:xfrm>
        </p:spPr>
        <p:txBody>
          <a:bodyPr anchor="t">
            <a:normAutofit/>
          </a:bodyPr>
          <a:lstStyle>
            <a:lvl1pPr marL="0" indent="0" algn="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4106334"/>
            <a:ext cx="10396882" cy="126825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F5746-5284-4951-9F37-7AE924EDBCB7}" type="datetimeFigureOut">
              <a:rPr lang="en-US" dirty="0"/>
              <a:t>3/18/16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85801" y="89262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473083" y="292282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723854"/>
            <a:ext cx="10394707" cy="2511835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247468"/>
            <a:ext cx="10394707" cy="114064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98B29-7265-4A65-A2A4-6703C057B7C1}" type="datetimeFigureOut">
              <a:rPr lang="en-US" dirty="0"/>
              <a:t>3/18/16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802" y="685800"/>
            <a:ext cx="10394706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802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462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234621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70380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770380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BA082-94DF-4C4B-A041-6624924AB0A8}" type="datetimeFigureOut">
              <a:rPr lang="en-US" dirty="0"/>
              <a:t>3/18/16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9184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780" y="2063395"/>
            <a:ext cx="3310128" cy="1536725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91840" y="4389287"/>
            <a:ext cx="3310128" cy="98529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741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235999" y="2063395"/>
            <a:ext cx="3310128" cy="1535237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235999" y="4389286"/>
            <a:ext cx="3310128" cy="9853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68944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768819" y="2063394"/>
            <a:ext cx="3310128" cy="1537196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768819" y="4389284"/>
            <a:ext cx="3310128" cy="98530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686C4-3AB5-4E0C-86CA-FB108C350AA9}" type="datetimeFigureOut">
              <a:rPr lang="en-US" dirty="0"/>
              <a:t>3/18/16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2063396"/>
            <a:ext cx="10394707" cy="331119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F1211-4E0C-4AB3-B04F-585959BDAFE8}" type="datetimeFigureOut">
              <a:rPr lang="en-US" dirty="0"/>
              <a:t>3/18/16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15862" y="685800"/>
            <a:ext cx="2264646" cy="468878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685800"/>
            <a:ext cx="7904431" cy="4688785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DECAF-D3BE-4069-9C78-642ECCD01477}" type="datetimeFigureOut">
              <a:rPr lang="en-US" dirty="0"/>
              <a:t>3/18/16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331118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BDC27-E420-4878-9EE6-7B9656D6442A}" type="datetimeFigureOut">
              <a:rPr lang="en-US" dirty="0"/>
              <a:t>3/18/16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319348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3742267"/>
            <a:ext cx="10394707" cy="163961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F47CF-67C9-420C-80A5-E2069FF0C2DF}" type="datetimeFigureOut">
              <a:rPr lang="en-US" dirty="0"/>
              <a:t>3/18/16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814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5088714" cy="3311189"/>
          </a:xfrm>
        </p:spPr>
        <p:txBody>
          <a:bodyPr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5993971" y="2063396"/>
            <a:ext cx="5086538" cy="3311189"/>
          </a:xfrm>
        </p:spPr>
        <p:txBody>
          <a:bodyPr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2DC73-F065-42F5-A9F2-D90B2E42A0B3}" type="datetimeFigureOut">
              <a:rPr lang="en-US" dirty="0"/>
              <a:t>3/18/16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115814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8356" y="2063396"/>
            <a:ext cx="4856158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802" y="2861733"/>
            <a:ext cx="5088712" cy="2512852"/>
          </a:xfrm>
        </p:spPr>
        <p:txBody>
          <a:bodyPr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8191" y="2063396"/>
            <a:ext cx="4864491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5993969" y="2861733"/>
            <a:ext cx="5088713" cy="2512852"/>
          </a:xfrm>
        </p:spPr>
        <p:txBody>
          <a:bodyPr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EA702-9B29-41CC-9BCC-3DF8A0D379FE}" type="datetimeFigureOut">
              <a:rPr lang="en-US" dirty="0"/>
              <a:t>3/18/16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649AC-CB8F-4FF1-9A34-5861C74DD0A7}" type="datetimeFigureOut">
              <a:rPr lang="en-US" dirty="0"/>
              <a:t>3/18/16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5CECA-2D3A-4680-9B49-752200DE467C}" type="datetimeFigureOut">
              <a:rPr lang="en-US" dirty="0"/>
              <a:t>3/18/16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643" y="685800"/>
            <a:ext cx="4126860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46132" y="685800"/>
            <a:ext cx="6034375" cy="468878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642" y="2709052"/>
            <a:ext cx="4126861" cy="266553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3BFE2-83B7-4B0A-B9D3-AB28331082B3}" type="datetimeFigureOut">
              <a:rPr lang="en-US" dirty="0"/>
              <a:t>3/18/16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6345302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82362" y="0"/>
            <a:ext cx="3598146" cy="507153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2709052"/>
            <a:ext cx="6345301" cy="2362481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F78E3-FDA3-4D28-AAA2-0B81F349A39D}" type="datetimeFigureOut">
              <a:rPr lang="en-US" dirty="0"/>
              <a:t>3/18/16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11" name="Rectangle 10"/>
            <p:cNvSpPr/>
            <p:nvPr/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63396"/>
            <a:ext cx="10396883" cy="3311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C35BB1C6-BF8F-4481-8AB2-603A1C8A906A}" type="datetimeFigureOut">
              <a:rPr lang="en-US" dirty="0"/>
              <a:t>3/18/16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willryan/functional-oo" TargetMode="External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hyperlink" Target="mailto:will.ryan@atomicobject.com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 am </a:t>
            </a:r>
            <a:r>
              <a:rPr lang="en-US" dirty="0" smtClean="0"/>
              <a:t>functional </a:t>
            </a:r>
            <a:br>
              <a:rPr lang="en-US" dirty="0" smtClean="0"/>
            </a:br>
            <a:r>
              <a:rPr lang="en-US" dirty="0" smtClean="0"/>
              <a:t>and </a:t>
            </a:r>
            <a:r>
              <a:rPr lang="en-US" dirty="0" err="1" smtClean="0"/>
              <a:t>oO</a:t>
            </a:r>
            <a:r>
              <a:rPr lang="en-US" dirty="0" smtClean="0"/>
              <a:t> </a:t>
            </a:r>
            <a:r>
              <a:rPr lang="en-US" dirty="0" smtClean="0"/>
              <a:t>can Too!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Will Pleasant-Ryan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275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Partial Application / CURRYING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919" y="1625718"/>
            <a:ext cx="6577070" cy="4834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077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Partial Application / CURRYING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808" y="1542308"/>
            <a:ext cx="5813520" cy="483645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7855" y="1542308"/>
            <a:ext cx="5562821" cy="2423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353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 COMPOSITION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8968" y="1589333"/>
            <a:ext cx="6841475" cy="4796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5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Functions As First-Class Citizens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Built in to </a:t>
            </a:r>
            <a:r>
              <a:rPr lang="en-US" dirty="0" err="1" smtClean="0"/>
              <a:t>javascript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5539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Partial Application / </a:t>
            </a:r>
            <a:r>
              <a:rPr lang="en-US" dirty="0" smtClean="0"/>
              <a:t>CURRYING / Function Composition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3311189"/>
          </a:xfrm>
        </p:spPr>
        <p:txBody>
          <a:bodyPr/>
          <a:lstStyle/>
          <a:p>
            <a:r>
              <a:rPr lang="en-US" dirty="0" smtClean="0"/>
              <a:t>Use bind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()</a:t>
            </a:r>
            <a:endParaRPr lang="en-US" dirty="0" smtClean="0">
              <a:latin typeface="Arial" charset="0"/>
              <a:ea typeface="Arial" charset="0"/>
              <a:cs typeface="Arial" charset="0"/>
            </a:endParaRPr>
          </a:p>
          <a:p>
            <a:r>
              <a:rPr lang="en-US" dirty="0" smtClean="0"/>
              <a:t>Compose </a:t>
            </a:r>
            <a:r>
              <a:rPr lang="en-US" dirty="0" smtClean="0"/>
              <a:t>is (mostly) </a:t>
            </a:r>
            <a:r>
              <a:rPr lang="en-US" dirty="0" smtClean="0"/>
              <a:t>straightforward</a:t>
            </a:r>
          </a:p>
          <a:p>
            <a:r>
              <a:rPr lang="en-US" dirty="0" smtClean="0"/>
              <a:t>Dependency injection systems (e.g. Ember service registry)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382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3311189"/>
          </a:xfrm>
        </p:spPr>
        <p:txBody>
          <a:bodyPr/>
          <a:lstStyle/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917547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IMMUTABILITY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3311189"/>
          </a:xfrm>
        </p:spPr>
        <p:txBody>
          <a:bodyPr/>
          <a:lstStyle/>
          <a:p>
            <a:r>
              <a:rPr lang="en-US" dirty="0" err="1" smtClean="0"/>
              <a:t>RubY</a:t>
            </a:r>
            <a:r>
              <a:rPr lang="en-US" dirty="0" smtClean="0"/>
              <a:t> has Gem</a:t>
            </a:r>
            <a:r>
              <a:rPr lang="en-US" dirty="0" smtClean="0"/>
              <a:t> </a:t>
            </a:r>
            <a:r>
              <a:rPr lang="en-US" dirty="0" err="1" smtClean="0"/>
              <a:t>Hamsterdam</a:t>
            </a:r>
            <a:endParaRPr lang="en-US" dirty="0" smtClean="0"/>
          </a:p>
          <a:p>
            <a:pPr lvl="1"/>
            <a:r>
              <a:rPr lang="en-US" dirty="0" smtClean="0"/>
              <a:t>Works like Ruby’s </a:t>
            </a:r>
            <a:r>
              <a:rPr lang="en-US" dirty="0" err="1" smtClean="0"/>
              <a:t>Struct</a:t>
            </a:r>
            <a:endParaRPr lang="en-US" dirty="0" smtClean="0"/>
          </a:p>
          <a:p>
            <a:pPr lvl="1"/>
            <a:r>
              <a:rPr lang="en-US" dirty="0" smtClean="0"/>
              <a:t>Built on Hamster library or </a:t>
            </a:r>
            <a:r>
              <a:rPr lang="en-US" dirty="0" err="1" smtClean="0"/>
              <a:t>Clojure’s</a:t>
            </a:r>
            <a:r>
              <a:rPr lang="en-US" dirty="0" smtClean="0"/>
              <a:t> </a:t>
            </a:r>
            <a:r>
              <a:rPr lang="en-US" dirty="0" err="1" smtClean="0"/>
              <a:t>IMMUtable</a:t>
            </a:r>
            <a:r>
              <a:rPr lang="en-US" dirty="0" smtClean="0"/>
              <a:t> structures</a:t>
            </a:r>
          </a:p>
        </p:txBody>
      </p:sp>
    </p:spTree>
    <p:extLst>
      <p:ext uri="{BB962C8B-B14F-4D97-AF65-F5344CB8AC3E}">
        <p14:creationId xmlns:p14="http://schemas.microsoft.com/office/powerpoint/2010/main" val="980960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IMMUTABILITY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3311189"/>
          </a:xfrm>
        </p:spPr>
        <p:txBody>
          <a:bodyPr/>
          <a:lstStyle/>
          <a:p>
            <a:r>
              <a:rPr lang="en-US" dirty="0" smtClean="0"/>
              <a:t>C# is statically typed and so a library can’t really introduce usable immutability</a:t>
            </a:r>
          </a:p>
          <a:p>
            <a:r>
              <a:rPr lang="en-US" dirty="0" smtClean="0"/>
              <a:t>However you can create immutable structures “LONGHAND”</a:t>
            </a:r>
          </a:p>
          <a:p>
            <a:pPr lvl="1"/>
            <a:r>
              <a:rPr lang="en-US" dirty="0" smtClean="0"/>
              <a:t>Adding equality is a real pain</a:t>
            </a:r>
          </a:p>
        </p:txBody>
      </p:sp>
    </p:spTree>
    <p:extLst>
      <p:ext uri="{BB962C8B-B14F-4D97-AF65-F5344CB8AC3E}">
        <p14:creationId xmlns:p14="http://schemas.microsoft.com/office/powerpoint/2010/main" val="798260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IMMUTABILITY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620" y="1751610"/>
            <a:ext cx="5684120" cy="51063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0425" y="1751610"/>
            <a:ext cx="5071441" cy="2119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763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IMMUTABILITY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9361" y="1837765"/>
            <a:ext cx="1905000" cy="1219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1611" y="3442465"/>
            <a:ext cx="6540500" cy="162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537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Functional Programming is great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Functions!</a:t>
            </a:r>
          </a:p>
          <a:p>
            <a:pPr lvl="1"/>
            <a:r>
              <a:rPr lang="en-US" dirty="0"/>
              <a:t>first-class </a:t>
            </a:r>
            <a:r>
              <a:rPr lang="en-US" dirty="0" smtClean="0"/>
              <a:t>citizens</a:t>
            </a:r>
          </a:p>
          <a:p>
            <a:pPr lvl="1"/>
            <a:r>
              <a:rPr lang="en-US" dirty="0" smtClean="0"/>
              <a:t>closures</a:t>
            </a:r>
            <a:endParaRPr lang="en-US" dirty="0"/>
          </a:p>
          <a:p>
            <a:pPr lvl="1"/>
            <a:r>
              <a:rPr lang="en-US" dirty="0"/>
              <a:t>partial application / currying</a:t>
            </a:r>
          </a:p>
          <a:p>
            <a:pPr lvl="1"/>
            <a:r>
              <a:rPr lang="en-US" dirty="0" smtClean="0"/>
              <a:t>Composition</a:t>
            </a:r>
          </a:p>
          <a:p>
            <a:r>
              <a:rPr lang="en-US" dirty="0"/>
              <a:t>Immutability!</a:t>
            </a:r>
          </a:p>
          <a:p>
            <a:pPr lvl="1"/>
            <a:r>
              <a:rPr lang="en-US" dirty="0"/>
              <a:t>No side effects</a:t>
            </a:r>
          </a:p>
          <a:p>
            <a:pPr lvl="1"/>
            <a:r>
              <a:rPr lang="en-US" dirty="0" smtClean="0"/>
              <a:t>reduce </a:t>
            </a:r>
            <a:r>
              <a:rPr lang="en-US" dirty="0"/>
              <a:t>surprises / hidden complexity</a:t>
            </a:r>
          </a:p>
          <a:p>
            <a:pPr lvl="1"/>
            <a:r>
              <a:rPr lang="en-US" dirty="0"/>
              <a:t>easier to analyze &amp; </a:t>
            </a:r>
            <a:r>
              <a:rPr lang="en-US" dirty="0" smtClean="0"/>
              <a:t>test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6291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IMMUTABILITY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3311189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An interesting technique - Mock as if immutable</a:t>
            </a:r>
          </a:p>
          <a:p>
            <a:pPr lvl="1"/>
            <a:r>
              <a:rPr lang="en-US" dirty="0"/>
              <a:t>Wrap mutable libraries “As if immutable</a:t>
            </a:r>
            <a:r>
              <a:rPr lang="en-US" dirty="0" smtClean="0"/>
              <a:t>”</a:t>
            </a:r>
          </a:p>
          <a:p>
            <a:pPr lvl="2"/>
            <a:r>
              <a:rPr lang="en-US" dirty="0" smtClean="0"/>
              <a:t>Instead of  </a:t>
            </a:r>
            <a:r>
              <a:rPr lang="en-US" cap="none" dirty="0" smtClean="0">
                <a:latin typeface="Consolas" charset="0"/>
                <a:ea typeface="Consolas" charset="0"/>
                <a:cs typeface="Consolas" charset="0"/>
              </a:rPr>
              <a:t>void </a:t>
            </a:r>
            <a:r>
              <a:rPr lang="en-US" cap="none" dirty="0" err="1" smtClean="0">
                <a:latin typeface="Consolas" charset="0"/>
                <a:ea typeface="Consolas" charset="0"/>
                <a:cs typeface="Consolas" charset="0"/>
              </a:rPr>
              <a:t>Func</a:t>
            </a:r>
            <a:r>
              <a:rPr lang="en-US" cap="none" dirty="0" smtClean="0">
                <a:latin typeface="Consolas" charset="0"/>
                <a:ea typeface="Consolas" charset="0"/>
                <a:cs typeface="Consolas" charset="0"/>
              </a:rPr>
              <a:t>(Foo)</a:t>
            </a:r>
          </a:p>
          <a:p>
            <a:pPr lvl="2"/>
            <a:r>
              <a:rPr lang="en-US" dirty="0" smtClean="0"/>
              <a:t>Use  </a:t>
            </a:r>
            <a:r>
              <a:rPr lang="en-US" cap="none" dirty="0" smtClean="0">
                <a:latin typeface="Consolas" charset="0"/>
                <a:ea typeface="Consolas" charset="0"/>
                <a:cs typeface="Consolas" charset="0"/>
              </a:rPr>
              <a:t>Foo </a:t>
            </a:r>
            <a:r>
              <a:rPr lang="en-US" cap="none" dirty="0" err="1" smtClean="0">
                <a:latin typeface="Consolas" charset="0"/>
                <a:ea typeface="Consolas" charset="0"/>
                <a:cs typeface="Consolas" charset="0"/>
              </a:rPr>
              <a:t>Func</a:t>
            </a:r>
            <a:r>
              <a:rPr lang="en-US" cap="none" dirty="0" smtClean="0">
                <a:latin typeface="Consolas" charset="0"/>
                <a:ea typeface="Consolas" charset="0"/>
                <a:cs typeface="Consolas" charset="0"/>
              </a:rPr>
              <a:t>(Foo) </a:t>
            </a:r>
            <a:r>
              <a:rPr lang="en-US" dirty="0" smtClean="0"/>
              <a:t>and return the mutated input</a:t>
            </a:r>
          </a:p>
          <a:p>
            <a:pPr lvl="2"/>
            <a:r>
              <a:rPr lang="en-US" dirty="0" smtClean="0"/>
              <a:t>Or create a thin wrapper</a:t>
            </a:r>
          </a:p>
          <a:p>
            <a:pPr lvl="3"/>
            <a:r>
              <a:rPr lang="en-US" cap="none" dirty="0" err="1" smtClean="0">
                <a:latin typeface="Consolas" charset="0"/>
                <a:ea typeface="Consolas" charset="0"/>
                <a:cs typeface="Consolas" charset="0"/>
              </a:rPr>
              <a:t>oWrap</a:t>
            </a:r>
            <a:r>
              <a:rPr lang="en-US" cap="none" dirty="0" smtClean="0">
                <a:latin typeface="Consolas" charset="0"/>
                <a:ea typeface="Consolas" charset="0"/>
                <a:cs typeface="Consolas" charset="0"/>
              </a:rPr>
              <a:t>&lt;Foo&gt; </a:t>
            </a:r>
            <a:r>
              <a:rPr lang="en-US" cap="none" dirty="0" err="1" smtClean="0">
                <a:latin typeface="Consolas" charset="0"/>
                <a:ea typeface="Consolas" charset="0"/>
                <a:cs typeface="Consolas" charset="0"/>
              </a:rPr>
              <a:t>Func</a:t>
            </a:r>
            <a:r>
              <a:rPr lang="en-US" cap="none" dirty="0" smtClean="0">
                <a:latin typeface="Consolas" charset="0"/>
                <a:ea typeface="Consolas" charset="0"/>
                <a:cs typeface="Consolas" charset="0"/>
              </a:rPr>
              <a:t>&lt;Foo&gt;(Wrap&lt;Foo&gt; </a:t>
            </a:r>
            <a:r>
              <a:rPr lang="en-US" cap="none" dirty="0" err="1" smtClean="0">
                <a:latin typeface="Consolas" charset="0"/>
                <a:ea typeface="Consolas" charset="0"/>
                <a:cs typeface="Consolas" charset="0"/>
              </a:rPr>
              <a:t>wf</a:t>
            </a:r>
            <a:r>
              <a:rPr lang="en-US" cap="none" dirty="0" smtClean="0">
                <a:latin typeface="Consolas" charset="0"/>
                <a:ea typeface="Consolas" charset="0"/>
                <a:cs typeface="Consolas" charset="0"/>
              </a:rPr>
              <a:t>) {</a:t>
            </a:r>
            <a:br>
              <a:rPr lang="en-US" cap="none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cap="none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cap="none" dirty="0" err="1" smtClean="0">
                <a:latin typeface="Consolas" charset="0"/>
                <a:ea typeface="Consolas" charset="0"/>
                <a:cs typeface="Consolas" charset="0"/>
              </a:rPr>
              <a:t>wf.Foo.Mutate</a:t>
            </a:r>
            <a:r>
              <a:rPr lang="en-US" cap="none" dirty="0" smtClean="0">
                <a:latin typeface="Consolas" charset="0"/>
                <a:ea typeface="Consolas" charset="0"/>
                <a:cs typeface="Consolas" charset="0"/>
              </a:rPr>
              <a:t>();</a:t>
            </a:r>
            <a:br>
              <a:rPr lang="en-US" cap="none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cap="none" dirty="0" smtClean="0">
                <a:latin typeface="Consolas" charset="0"/>
                <a:ea typeface="Consolas" charset="0"/>
                <a:cs typeface="Consolas" charset="0"/>
              </a:rPr>
              <a:t>    return new Wrap(</a:t>
            </a:r>
            <a:r>
              <a:rPr lang="en-US" cap="none" dirty="0" err="1" smtClean="0">
                <a:latin typeface="Consolas" charset="0"/>
                <a:ea typeface="Consolas" charset="0"/>
                <a:cs typeface="Consolas" charset="0"/>
              </a:rPr>
              <a:t>wf.Foo</a:t>
            </a:r>
            <a:r>
              <a:rPr lang="en-US" cap="none" dirty="0" smtClean="0">
                <a:latin typeface="Consolas" charset="0"/>
                <a:ea typeface="Consolas" charset="0"/>
                <a:cs typeface="Consolas" charset="0"/>
              </a:rPr>
              <a:t>);</a:t>
            </a:r>
            <a:br>
              <a:rPr lang="en-US" cap="none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cap="none" dirty="0" smtClean="0">
                <a:latin typeface="Consolas" charset="0"/>
                <a:ea typeface="Consolas" charset="0"/>
                <a:cs typeface="Consolas" charset="0"/>
              </a:rPr>
              <a:t>}</a:t>
            </a:r>
            <a:endParaRPr lang="en-US" dirty="0" smtClean="0"/>
          </a:p>
          <a:p>
            <a:pPr lvl="1"/>
            <a:r>
              <a:rPr lang="en-US" dirty="0" smtClean="0"/>
              <a:t>Treated mocked functions as immutable</a:t>
            </a:r>
          </a:p>
        </p:txBody>
      </p:sp>
    </p:spTree>
    <p:extLst>
      <p:ext uri="{BB962C8B-B14F-4D97-AF65-F5344CB8AC3E}">
        <p14:creationId xmlns:p14="http://schemas.microsoft.com/office/powerpoint/2010/main" val="2104086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IMMUTABILITY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53" y="1649849"/>
            <a:ext cx="5972745" cy="49818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3745" y="1649849"/>
            <a:ext cx="5384686" cy="3961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923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IMMUTABILITY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3311189"/>
          </a:xfrm>
        </p:spPr>
        <p:txBody>
          <a:bodyPr/>
          <a:lstStyle/>
          <a:p>
            <a:r>
              <a:rPr lang="en-US" dirty="0" smtClean="0"/>
              <a:t>Immutable library</a:t>
            </a:r>
          </a:p>
          <a:p>
            <a:r>
              <a:rPr lang="en-US" dirty="0" smtClean="0"/>
              <a:t>Freeze()</a:t>
            </a:r>
          </a:p>
        </p:txBody>
      </p:sp>
    </p:spTree>
    <p:extLst>
      <p:ext uri="{BB962C8B-B14F-4D97-AF65-F5344CB8AC3E}">
        <p14:creationId xmlns:p14="http://schemas.microsoft.com/office/powerpoint/2010/main" val="1823683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Questions?, Part 2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3311189"/>
          </a:xfrm>
        </p:spPr>
        <p:txBody>
          <a:bodyPr/>
          <a:lstStyle/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623201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 forth and be functional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Will Pleasant-</a:t>
            </a:r>
            <a:r>
              <a:rPr lang="en-US" dirty="0" err="1" smtClean="0"/>
              <a:t>RYan</a:t>
            </a:r>
            <a:endParaRPr lang="en-US" dirty="0" smtClean="0"/>
          </a:p>
          <a:p>
            <a:r>
              <a:rPr lang="en-US" dirty="0" smtClean="0">
                <a:hlinkClick r:id="rId2"/>
              </a:rPr>
              <a:t>will.ryan@atomicobject.com</a:t>
            </a:r>
            <a:endParaRPr lang="en-US" dirty="0" smtClean="0"/>
          </a:p>
          <a:p>
            <a:r>
              <a:rPr lang="en-US" dirty="0" smtClean="0"/>
              <a:t>@</a:t>
            </a:r>
            <a:r>
              <a:rPr lang="en-US" dirty="0" err="1" smtClean="0"/>
              <a:t>KreliAnodos</a:t>
            </a:r>
            <a:endParaRPr lang="en-US" dirty="0" smtClean="0"/>
          </a:p>
          <a:p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github.com/willryan/functional-oo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051" y="3734718"/>
            <a:ext cx="466318" cy="466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08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Functional Programming is great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But Wait there’s more!</a:t>
            </a:r>
          </a:p>
          <a:p>
            <a:pPr lvl="1"/>
            <a:r>
              <a:rPr lang="en-US" dirty="0" smtClean="0"/>
              <a:t>Algebraic data types – expressively constrain valid states</a:t>
            </a:r>
          </a:p>
          <a:p>
            <a:pPr lvl="1"/>
            <a:r>
              <a:rPr lang="en-US" dirty="0" smtClean="0"/>
              <a:t>Monads – control data flow</a:t>
            </a:r>
          </a:p>
          <a:p>
            <a:pPr lvl="1"/>
            <a:r>
              <a:rPr lang="en-US" dirty="0" err="1" smtClean="0"/>
              <a:t>Homoiconicity</a:t>
            </a:r>
            <a:r>
              <a:rPr lang="en-US" dirty="0" smtClean="0"/>
              <a:t> – code-as-data, METAPROGRAMMING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7660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Choose wisely</a:t>
            </a:r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241" y="2063750"/>
            <a:ext cx="2318067" cy="3311525"/>
          </a:xfr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685800" y="2063396"/>
            <a:ext cx="10394707" cy="3311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Algebraic Data Types</a:t>
            </a:r>
          </a:p>
          <a:p>
            <a:r>
              <a:rPr lang="en-US" dirty="0" smtClean="0"/>
              <a:t>Monads</a:t>
            </a:r>
          </a:p>
          <a:p>
            <a:r>
              <a:rPr lang="en-US" dirty="0" err="1" smtClean="0"/>
              <a:t>Homoiconicity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40821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Algebraic Data types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709" y="1553378"/>
            <a:ext cx="4753083" cy="482137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727" y="1553377"/>
            <a:ext cx="5317820" cy="4817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745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Algebraic Data types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4128" y="1592366"/>
            <a:ext cx="5749693" cy="47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10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MONADS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590" y="1558586"/>
            <a:ext cx="4197427" cy="483119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3228" y="1558585"/>
            <a:ext cx="5042970" cy="2553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320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But sometimes Functional programming isn’t the right choice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Explicit </a:t>
            </a:r>
            <a:r>
              <a:rPr lang="en-US" dirty="0"/>
              <a:t>customer requirement</a:t>
            </a:r>
          </a:p>
          <a:p>
            <a:r>
              <a:rPr lang="en-US" dirty="0"/>
              <a:t>Customer ecosystem</a:t>
            </a:r>
          </a:p>
          <a:p>
            <a:r>
              <a:rPr lang="en-US" dirty="0"/>
              <a:t>Eventual maintainers</a:t>
            </a:r>
          </a:p>
          <a:p>
            <a:r>
              <a:rPr lang="en-US" dirty="0"/>
              <a:t>Existing libraries / ecosystem in problem </a:t>
            </a:r>
            <a:r>
              <a:rPr lang="en-US" dirty="0" smtClean="0"/>
              <a:t>domain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6221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Algebraic Data Types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4554" y="1540464"/>
            <a:ext cx="5215809" cy="5317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980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Algebraic Data Types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3277" y="1583007"/>
            <a:ext cx="4131937" cy="527499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4242" y="1583007"/>
            <a:ext cx="2102987" cy="1939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788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MONADS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7897" y="1569163"/>
            <a:ext cx="4128324" cy="5077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537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Algebraic Data Types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4206" y="1605861"/>
            <a:ext cx="4889500" cy="46863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43" y="1605861"/>
            <a:ext cx="4419600" cy="488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511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MONADS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927" y="1564394"/>
            <a:ext cx="3238323" cy="529360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6376" y="1564394"/>
            <a:ext cx="3626106" cy="2714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269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METAPROGRAMMING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3311189"/>
          </a:xfrm>
        </p:spPr>
        <p:txBody>
          <a:bodyPr/>
          <a:lstStyle/>
          <a:p>
            <a:r>
              <a:rPr lang="en-US" dirty="0" smtClean="0"/>
              <a:t>Domain </a:t>
            </a:r>
            <a:r>
              <a:rPr lang="en-US" smtClean="0"/>
              <a:t>specific languages</a:t>
            </a:r>
            <a:endParaRPr lang="en-US" dirty="0" smtClean="0"/>
          </a:p>
          <a:p>
            <a:r>
              <a:rPr lang="en-US" dirty="0" smtClean="0"/>
              <a:t>Instruction “builders” (e.g. Ember Acceptance tests)</a:t>
            </a:r>
          </a:p>
          <a:p>
            <a:r>
              <a:rPr lang="en-US" dirty="0" smtClean="0"/>
              <a:t>AST</a:t>
            </a:r>
          </a:p>
          <a:p>
            <a:pPr lvl="1"/>
            <a:r>
              <a:rPr lang="en-US" dirty="0" smtClean="0"/>
              <a:t>Expression&lt;&gt; OR </a:t>
            </a:r>
            <a:r>
              <a:rPr lang="en-US" dirty="0" err="1" smtClean="0"/>
              <a:t>il</a:t>
            </a:r>
            <a:r>
              <a:rPr lang="en-US" dirty="0" smtClean="0"/>
              <a:t> construction in C#</a:t>
            </a:r>
          </a:p>
          <a:p>
            <a:pPr lvl="1"/>
            <a:r>
              <a:rPr lang="en-US" dirty="0" err="1" smtClean="0"/>
              <a:t>RubyVM</a:t>
            </a:r>
            <a:r>
              <a:rPr lang="en-US" dirty="0"/>
              <a:t>::</a:t>
            </a:r>
            <a:r>
              <a:rPr lang="en-US" dirty="0" err="1" smtClean="0"/>
              <a:t>InstructionSequence.compile</a:t>
            </a:r>
            <a:r>
              <a:rPr lang="en-US" dirty="0" smtClean="0"/>
              <a:t> in Ruby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8930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9242" y="936739"/>
            <a:ext cx="6350000" cy="384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789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Functional OO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We’ll Examine techniques for writing more functional code in:</a:t>
            </a:r>
          </a:p>
          <a:p>
            <a:pPr lvl="1"/>
            <a:r>
              <a:rPr lang="en-US" dirty="0" smtClean="0"/>
              <a:t> Ruby</a:t>
            </a:r>
          </a:p>
          <a:p>
            <a:pPr lvl="1"/>
            <a:r>
              <a:rPr lang="en-US" dirty="0" smtClean="0"/>
              <a:t>C#</a:t>
            </a:r>
          </a:p>
          <a:p>
            <a:pPr lvl="1"/>
            <a:r>
              <a:rPr lang="en-US" dirty="0" err="1" smtClean="0"/>
              <a:t>Javascript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9845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 As First-Class Citizens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3311189"/>
          </a:xfrm>
        </p:spPr>
        <p:txBody>
          <a:bodyPr/>
          <a:lstStyle/>
          <a:p>
            <a:r>
              <a:rPr lang="en-US" dirty="0" smtClean="0"/>
              <a:t>Ruby Uses Methods, Not Functions</a:t>
            </a:r>
          </a:p>
          <a:p>
            <a:r>
              <a:rPr lang="en-US" dirty="0" smtClean="0"/>
              <a:t>A </a:t>
            </a:r>
            <a:r>
              <a:rPr lang="en-US" dirty="0" err="1" smtClean="0"/>
              <a:t>Proc</a:t>
            </a:r>
            <a:r>
              <a:rPr lang="en-US" dirty="0" smtClean="0"/>
              <a:t> is about the closest Ruby has to a function</a:t>
            </a:r>
          </a:p>
          <a:p>
            <a:pPr lvl="1"/>
            <a:r>
              <a:rPr lang="en-US" dirty="0" smtClean="0"/>
              <a:t>You might have seen </a:t>
            </a:r>
            <a:r>
              <a:rPr lang="en-US" cap="none" dirty="0" smtClean="0">
                <a:latin typeface="Consolas" charset="0"/>
                <a:ea typeface="Consolas" charset="0"/>
                <a:cs typeface="Consolas" charset="0"/>
              </a:rPr>
              <a:t>map(&amp;:</a:t>
            </a:r>
            <a:r>
              <a:rPr lang="en-US" cap="none" dirty="0" err="1" smtClean="0">
                <a:latin typeface="Consolas" charset="0"/>
                <a:ea typeface="Consolas" charset="0"/>
                <a:cs typeface="Consolas" charset="0"/>
              </a:rPr>
              <a:t>object_method</a:t>
            </a:r>
            <a:r>
              <a:rPr lang="en-US" cap="none" dirty="0" smtClean="0">
                <a:latin typeface="Consolas" charset="0"/>
                <a:ea typeface="Consolas" charset="0"/>
                <a:cs typeface="Consolas" charset="0"/>
              </a:rPr>
              <a:t>)</a:t>
            </a:r>
            <a:r>
              <a:rPr lang="en-US" dirty="0" smtClean="0"/>
              <a:t>,  but you can use it on static methods</a:t>
            </a:r>
            <a:endParaRPr lang="en-US" cap="none" dirty="0" smtClean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5769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 As First-Class Citizens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585" y="1993864"/>
            <a:ext cx="3149944" cy="263751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9184" y="1993864"/>
            <a:ext cx="6013038" cy="1219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515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Partial Application / CURRYING / </a:t>
            </a:r>
            <a:r>
              <a:rPr lang="en-US" dirty="0" smtClean="0"/>
              <a:t>Function Composition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80" y="2098799"/>
            <a:ext cx="3390900" cy="3479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7299" y="2098799"/>
            <a:ext cx="5067300" cy="162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589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Functions As First-Class Citizens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3311189"/>
          </a:xfrm>
        </p:spPr>
        <p:txBody>
          <a:bodyPr/>
          <a:lstStyle/>
          <a:p>
            <a:r>
              <a:rPr lang="en-US" dirty="0" smtClean="0"/>
              <a:t>Static *MOSTLY* IMPLIES PURE</a:t>
            </a:r>
          </a:p>
          <a:p>
            <a:r>
              <a:rPr lang="en-US" dirty="0" smtClean="0"/>
              <a:t>Use </a:t>
            </a:r>
            <a:r>
              <a:rPr lang="en-US" dirty="0" smtClean="0"/>
              <a:t>delegates</a:t>
            </a:r>
          </a:p>
          <a:p>
            <a:pPr lvl="1"/>
            <a:r>
              <a:rPr lang="en-US" dirty="0" smtClean="0"/>
              <a:t> or </a:t>
            </a:r>
            <a:r>
              <a:rPr lang="en-US" dirty="0" err="1" smtClean="0"/>
              <a:t>Func</a:t>
            </a:r>
            <a:r>
              <a:rPr lang="en-US" dirty="0" smtClean="0"/>
              <a:t>&lt;X,Y,Z&gt; (which is a delegate)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9181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Main Event">
  <a:themeElements>
    <a:clrScheme name="Main Event">
      <a:dk1>
        <a:sysClr val="windowText" lastClr="000000"/>
      </a:dk1>
      <a:lt1>
        <a:sysClr val="window" lastClr="FFFFFF"/>
      </a:lt1>
      <a:dk2>
        <a:srgbClr val="424242"/>
      </a:dk2>
      <a:lt2>
        <a:srgbClr val="C8C8C8"/>
      </a:lt2>
      <a:accent1>
        <a:srgbClr val="B80E0F"/>
      </a:accent1>
      <a:accent2>
        <a:srgbClr val="A6987D"/>
      </a:accent2>
      <a:accent3>
        <a:srgbClr val="7F9A71"/>
      </a:accent3>
      <a:accent4>
        <a:srgbClr val="64969F"/>
      </a:accent4>
      <a:accent5>
        <a:srgbClr val="9B75B2"/>
      </a:accent5>
      <a:accent6>
        <a:srgbClr val="80737A"/>
      </a:accent6>
      <a:hlink>
        <a:srgbClr val="F21213"/>
      </a:hlink>
      <a:folHlink>
        <a:srgbClr val="B6A394"/>
      </a:folHlink>
    </a:clrScheme>
    <a:fontScheme name="Main Event">
      <a:maj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in Even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blipFill>
          <a:blip xmlns:r="http://schemas.openxmlformats.org/officeDocument/2006/relationships" r:embed="rId1">
            <a:duotone>
              <a:schemeClr val="phClr">
                <a:shade val="88000"/>
                <a:lumMod val="88000"/>
              </a:schemeClr>
              <a:schemeClr val="phClr"/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25400" dist="127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0"/>
        </a:gradFill>
        <a:blipFill>
          <a:blip xmlns:r="http://schemas.openxmlformats.org/officeDocument/2006/relationships" r:embed="rId2">
            <a:duotone>
              <a:schemeClr val="phClr">
                <a:shade val="48000"/>
                <a:satMod val="110000"/>
                <a:lumMod val="40000"/>
              </a:schemeClr>
              <a:schemeClr val="phClr">
                <a:tint val="90000"/>
                <a:lumMod val="10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in Event" id="{AC372BB4-D83D-411E-B849-B641926BA760}" vid="{F1EFBDE3-1A95-4E3D-81AD-1F53D65BEA0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Main Event</Template>
  <TotalTime>4285</TotalTime>
  <Words>492</Words>
  <Application>Microsoft Macintosh PowerPoint</Application>
  <PresentationFormat>Widescreen</PresentationFormat>
  <Paragraphs>107</Paragraphs>
  <Slides>35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0" baseType="lpstr">
      <vt:lpstr>Calibri</vt:lpstr>
      <vt:lpstr>Consolas</vt:lpstr>
      <vt:lpstr>Impact</vt:lpstr>
      <vt:lpstr>Arial</vt:lpstr>
      <vt:lpstr>Main Event</vt:lpstr>
      <vt:lpstr>I am functional  and oO can Too!</vt:lpstr>
      <vt:lpstr>Functional Programming is great</vt:lpstr>
      <vt:lpstr>But sometimes Functional programming isn’t the right choice</vt:lpstr>
      <vt:lpstr>PowerPoint Presentation</vt:lpstr>
      <vt:lpstr>Functional OO</vt:lpstr>
      <vt:lpstr>Functions As First-Class Citizens</vt:lpstr>
      <vt:lpstr>Functions As First-Class Citizens</vt:lpstr>
      <vt:lpstr>Partial Application / CURRYING / Function Composition</vt:lpstr>
      <vt:lpstr>Functions As First-Class Citizens</vt:lpstr>
      <vt:lpstr>Partial Application / CURRYING</vt:lpstr>
      <vt:lpstr>Partial Application / CURRYING</vt:lpstr>
      <vt:lpstr>FUNCTION COMPOSITION</vt:lpstr>
      <vt:lpstr>Functions As First-Class Citizens</vt:lpstr>
      <vt:lpstr>Partial Application / CURRYING / Function Composition</vt:lpstr>
      <vt:lpstr>Questions?</vt:lpstr>
      <vt:lpstr>IMMUTABILITY</vt:lpstr>
      <vt:lpstr>IMMUTABILITY</vt:lpstr>
      <vt:lpstr>IMMUTABILITY</vt:lpstr>
      <vt:lpstr>IMMUTABILITY</vt:lpstr>
      <vt:lpstr>IMMUTABILITY</vt:lpstr>
      <vt:lpstr>IMMUTABILITY</vt:lpstr>
      <vt:lpstr>IMMUTABILITY</vt:lpstr>
      <vt:lpstr>Questions?, Part 2</vt:lpstr>
      <vt:lpstr>Go forth and be functional</vt:lpstr>
      <vt:lpstr>Functional Programming is great</vt:lpstr>
      <vt:lpstr>Choose wisely</vt:lpstr>
      <vt:lpstr>Algebraic Data types</vt:lpstr>
      <vt:lpstr>Algebraic Data types</vt:lpstr>
      <vt:lpstr>MONADS</vt:lpstr>
      <vt:lpstr>Algebraic Data Types</vt:lpstr>
      <vt:lpstr>Algebraic Data Types</vt:lpstr>
      <vt:lpstr>MONADS</vt:lpstr>
      <vt:lpstr>Algebraic Data Types</vt:lpstr>
      <vt:lpstr>MONADS</vt:lpstr>
      <vt:lpstr>METAPROGRAMMING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 am functional OO and You can Too!</dc:title>
  <dc:creator>Will Pleasant-Ryan</dc:creator>
  <cp:lastModifiedBy>Will Pleasant-Ryan</cp:lastModifiedBy>
  <cp:revision>50</cp:revision>
  <dcterms:created xsi:type="dcterms:W3CDTF">2016-03-06T17:42:16Z</dcterms:created>
  <dcterms:modified xsi:type="dcterms:W3CDTF">2016-03-18T20:35:29Z</dcterms:modified>
</cp:coreProperties>
</file>